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4" r:id="rId17"/>
    <p:sldId id="276" r:id="rId18"/>
    <p:sldId id="279" r:id="rId19"/>
    <p:sldId id="280" r:id="rId20"/>
    <p:sldId id="281" r:id="rId21"/>
    <p:sldId id="282" r:id="rId22"/>
  </p:sldIdLst>
  <p:sldSz cx="9144000" cy="6858000" type="screen4x3"/>
  <p:notesSz cx="6858000" cy="9144000"/>
  <p:defaultTextStyle>
    <a:lvl1pPr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1pPr>
    <a:lvl2pPr indent="457200"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2pPr>
    <a:lvl3pPr indent="914400"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3pPr>
    <a:lvl4pPr indent="1371600"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4pPr>
    <a:lvl5pPr indent="1828800"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5pPr>
    <a:lvl6pPr indent="2286000"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6pPr>
    <a:lvl7pPr indent="2743200"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7pPr>
    <a:lvl8pPr indent="3200400"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8pPr>
    <a:lvl9pPr indent="3657600" defTabSz="457200">
      <a:defRPr>
        <a:solidFill>
          <a:srgbClr val="3C3C3B"/>
        </a:solidFill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6CACB"/>
          </a:solidFill>
        </a:fill>
      </a:tcStyle>
    </a:wholeTbl>
    <a:band2H>
      <a:tcTxStyle/>
      <a:tcStyle>
        <a:tcBdr/>
        <a:fill>
          <a:solidFill>
            <a:srgbClr val="EBE6E7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91223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91223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9122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8E9E8"/>
          </a:solidFill>
        </a:fill>
      </a:tcStyle>
    </a:wholeTbl>
    <a:band2H>
      <a:tcTxStyle/>
      <a:tcStyle>
        <a:tcBdr/>
        <a:fill>
          <a:solidFill>
            <a:srgbClr val="F4F4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0C1B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0C1B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0C1B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3D2CB"/>
          </a:solidFill>
        </a:fill>
      </a:tcStyle>
    </a:wholeTbl>
    <a:band2H>
      <a:tcTxStyle/>
      <a:tcStyle>
        <a:tcBdr/>
        <a:fill>
          <a:solidFill>
            <a:srgbClr val="F9EAE7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F6421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F6421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F6421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1223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3C3C3B"/>
              </a:solidFill>
              <a:prstDash val="solid"/>
              <a:bevel/>
            </a:ln>
          </a:top>
          <a:bottom>
            <a:ln w="25400" cap="flat">
              <a:solidFill>
                <a:srgbClr val="3C3C3B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C3C3B"/>
              </a:solidFill>
              <a:prstDash val="solid"/>
              <a:bevel/>
            </a:ln>
          </a:top>
          <a:bottom>
            <a:ln w="25400" cap="flat">
              <a:solidFill>
                <a:srgbClr val="3C3C3B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122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DCDCD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C3C3B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C3C3B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3C3C3B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solidFill>
                <a:srgbClr val="3C3C3B"/>
              </a:solidFill>
              <a:prstDash val="solid"/>
              <a:bevel/>
            </a:ln>
          </a:left>
          <a:right>
            <a:ln w="12700" cap="flat">
              <a:solidFill>
                <a:srgbClr val="3C3C3B"/>
              </a:solidFill>
              <a:prstDash val="solid"/>
              <a:bevel/>
            </a:ln>
          </a:right>
          <a:top>
            <a:ln w="12700" cap="flat">
              <a:solidFill>
                <a:srgbClr val="3C3C3B"/>
              </a:solidFill>
              <a:prstDash val="solid"/>
              <a:bevel/>
            </a:ln>
          </a:top>
          <a:bottom>
            <a:ln w="12700" cap="flat">
              <a:solidFill>
                <a:srgbClr val="3C3C3B"/>
              </a:solidFill>
              <a:prstDash val="solid"/>
              <a:bevel/>
            </a:ln>
          </a:bottom>
          <a:insideH>
            <a:ln w="12700" cap="flat">
              <a:solidFill>
                <a:srgbClr val="3C3C3B"/>
              </a:solidFill>
              <a:prstDash val="solid"/>
              <a:bevel/>
            </a:ln>
          </a:insideH>
          <a:insideV>
            <a:ln w="12700" cap="flat">
              <a:solidFill>
                <a:srgbClr val="3C3C3B"/>
              </a:solidFill>
              <a:prstDash val="solid"/>
              <a:bevel/>
            </a:ln>
          </a:insideV>
        </a:tcBdr>
        <a:fill>
          <a:solidFill>
            <a:srgbClr val="3C3C3B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solidFill>
                <a:srgbClr val="3C3C3B"/>
              </a:solidFill>
              <a:prstDash val="solid"/>
              <a:bevel/>
            </a:ln>
          </a:left>
          <a:right>
            <a:ln w="12700" cap="flat">
              <a:solidFill>
                <a:srgbClr val="3C3C3B"/>
              </a:solidFill>
              <a:prstDash val="solid"/>
              <a:bevel/>
            </a:ln>
          </a:right>
          <a:top>
            <a:ln w="12700" cap="flat">
              <a:solidFill>
                <a:srgbClr val="3C3C3B"/>
              </a:solidFill>
              <a:prstDash val="solid"/>
              <a:bevel/>
            </a:ln>
          </a:top>
          <a:bottom>
            <a:ln w="12700" cap="flat">
              <a:solidFill>
                <a:srgbClr val="3C3C3B"/>
              </a:solidFill>
              <a:prstDash val="solid"/>
              <a:bevel/>
            </a:ln>
          </a:bottom>
          <a:insideH>
            <a:ln w="12700" cap="flat">
              <a:solidFill>
                <a:srgbClr val="3C3C3B"/>
              </a:solidFill>
              <a:prstDash val="solid"/>
              <a:bevel/>
            </a:ln>
          </a:insideH>
          <a:insideV>
            <a:ln w="12700" cap="flat">
              <a:solidFill>
                <a:srgbClr val="3C3C3B"/>
              </a:solidFill>
              <a:prstDash val="solid"/>
              <a:bevel/>
            </a:ln>
          </a:insideV>
        </a:tcBdr>
        <a:fill>
          <a:solidFill>
            <a:srgbClr val="3C3C3B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solidFill>
                <a:srgbClr val="3C3C3B"/>
              </a:solidFill>
              <a:prstDash val="solid"/>
              <a:bevel/>
            </a:ln>
          </a:left>
          <a:right>
            <a:ln w="12700" cap="flat">
              <a:solidFill>
                <a:srgbClr val="3C3C3B"/>
              </a:solidFill>
              <a:prstDash val="solid"/>
              <a:bevel/>
            </a:ln>
          </a:right>
          <a:top>
            <a:ln w="50800" cap="flat">
              <a:solidFill>
                <a:srgbClr val="3C3C3B"/>
              </a:solidFill>
              <a:prstDash val="solid"/>
              <a:bevel/>
            </a:ln>
          </a:top>
          <a:bottom>
            <a:ln w="12700" cap="flat">
              <a:solidFill>
                <a:srgbClr val="3C3C3B"/>
              </a:solidFill>
              <a:prstDash val="solid"/>
              <a:bevel/>
            </a:ln>
          </a:bottom>
          <a:insideH>
            <a:ln w="12700" cap="flat">
              <a:solidFill>
                <a:srgbClr val="3C3C3B"/>
              </a:solidFill>
              <a:prstDash val="solid"/>
              <a:bevel/>
            </a:ln>
          </a:insideH>
          <a:insideV>
            <a:ln w="12700" cap="flat">
              <a:solidFill>
                <a:srgbClr val="3C3C3B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3C3C3B"/>
      </a:tcTxStyle>
      <a:tcStyle>
        <a:tcBdr>
          <a:left>
            <a:ln w="12700" cap="flat">
              <a:solidFill>
                <a:srgbClr val="3C3C3B"/>
              </a:solidFill>
              <a:prstDash val="solid"/>
              <a:bevel/>
            </a:ln>
          </a:left>
          <a:right>
            <a:ln w="12700" cap="flat">
              <a:solidFill>
                <a:srgbClr val="3C3C3B"/>
              </a:solidFill>
              <a:prstDash val="solid"/>
              <a:bevel/>
            </a:ln>
          </a:right>
          <a:top>
            <a:ln w="12700" cap="flat">
              <a:solidFill>
                <a:srgbClr val="3C3C3B"/>
              </a:solidFill>
              <a:prstDash val="solid"/>
              <a:bevel/>
            </a:ln>
          </a:top>
          <a:bottom>
            <a:ln w="25400" cap="flat">
              <a:solidFill>
                <a:srgbClr val="3C3C3B"/>
              </a:solidFill>
              <a:prstDash val="solid"/>
              <a:bevel/>
            </a:ln>
          </a:bottom>
          <a:insideH>
            <a:ln w="12700" cap="flat">
              <a:solidFill>
                <a:srgbClr val="3C3C3B"/>
              </a:solidFill>
              <a:prstDash val="solid"/>
              <a:bevel/>
            </a:ln>
          </a:insideH>
          <a:insideV>
            <a:ln w="12700" cap="flat">
              <a:solidFill>
                <a:srgbClr val="3C3C3B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80433030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lnSpc>
                <a:spcPct val="100000"/>
              </a:lnSpc>
              <a:defRPr sz="1800"/>
            </a:pP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12" name="Shape 21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lnSpc>
                <a:spcPct val="100000"/>
              </a:lnSpc>
              <a:defRPr sz="1800"/>
            </a:pPr>
            <a:r>
              <a:rPr sz="1200">
                <a:latin typeface="Calibri"/>
                <a:ea typeface="Calibri"/>
                <a:cs typeface="Calibri"/>
                <a:sym typeface="Calibri"/>
              </a:rPr>
              <a:t>Once you have a lot of documents in your library, you may want to try Mendeley’s search functionality, which you can see here at the top right.</a:t>
            </a:r>
          </a:p>
          <a:p>
            <a:pPr lvl="0">
              <a:lnSpc>
                <a:spcPct val="100000"/>
              </a:lnSpc>
              <a:defRPr sz="1800"/>
            </a:pPr>
            <a:r>
              <a:rPr sz="1200">
                <a:latin typeface="Calibri"/>
                <a:ea typeface="Calibri"/>
                <a:cs typeface="Calibri"/>
                <a:sym typeface="Calibri"/>
              </a:rPr>
              <a:t>Mendeley extracts and indexes the full-text of your articles, so this search box looks across the full text! Type in words and see results start showing up in real-time. You can filter down your search criteria by selecting to search only the Author, Title, Publication Name, Year, or Notes.</a:t>
            </a:r>
          </a:p>
          <a:p>
            <a:pPr lvl="0">
              <a:lnSpc>
                <a:spcPct val="100000"/>
              </a:lnSpc>
              <a:defRPr sz="1800"/>
            </a:pPr>
            <a:r>
              <a:rPr sz="1200">
                <a:latin typeface="Calibri"/>
                <a:ea typeface="Calibri"/>
                <a:cs typeface="Calibri"/>
                <a:sym typeface="Calibri"/>
              </a:rPr>
              <a:t>This search box is context specific, meaning that it will search only across documents that are within the currently selected folder on the left-hand side.</a:t>
            </a:r>
          </a:p>
          <a:p>
            <a:pPr lvl="0">
              <a:lnSpc>
                <a:spcPct val="100000"/>
              </a:lnSpc>
              <a:defRPr sz="1800"/>
            </a:pPr>
            <a:r>
              <a:rPr sz="1200">
                <a:latin typeface="Calibri"/>
                <a:ea typeface="Calibri"/>
                <a:cs typeface="Calibri"/>
                <a:sym typeface="Calibri"/>
              </a:rPr>
              <a:t>If you want to further filter down the results, you can find some filter options on the bottom left pane.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23" name="Shape 2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36" name="Shape 23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54" name="Shape 2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75" name="Shape 2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1200"/>
              <a:t>Now imagine you’re working on your own research in Word. When you’re ready to add a citation to your paragraph, click ‘Insert or Edit Citation’. A new window will pop up. Simply type in the name of the author, part of the title, or the year, and Mendeley will show you a list of matches. You can also click ‘Go to Mendeley’ to pick an article from your library. Now click ‘OK’ to add the citation in Word, and it will appear.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83" name="Shape 28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3" name="Shape 1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endParaRPr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lnSpc>
                <a:spcPct val="100000"/>
              </a:lnSpc>
              <a:defRPr sz="1800"/>
            </a:pP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-2" y="6565693"/>
            <a:ext cx="9212388" cy="302077"/>
          </a:xfrm>
          <a:prstGeom prst="rect">
            <a:avLst/>
          </a:prstGeom>
          <a:solidFill>
            <a:srgbClr val="880F1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791223"/>
                </a:solidFill>
              </a:defRPr>
            </a:pPr>
            <a:endParaRPr/>
          </a:p>
        </p:txBody>
      </p:sp>
      <p:pic>
        <p:nvPicPr>
          <p:cNvPr id="10" name="image1.png" descr="Logo-01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77538" y="181429"/>
            <a:ext cx="2119875" cy="418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2.jpg" descr="hex-w.jp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9770" y="1445847"/>
            <a:ext cx="2286001" cy="2286001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Shape 12"/>
          <p:cNvSpPr/>
          <p:nvPr/>
        </p:nvSpPr>
        <p:spPr>
          <a:xfrm>
            <a:off x="0" y="1"/>
            <a:ext cx="9144000" cy="1445845"/>
          </a:xfrm>
          <a:prstGeom prst="rect">
            <a:avLst/>
          </a:prstGeom>
          <a:solidFill>
            <a:srgbClr val="880F1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791223"/>
                </a:solidFill>
              </a:defRPr>
            </a:pPr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pic>
        <p:nvPicPr>
          <p:cNvPr id="14" name="image3.png" descr="Logo-01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636845" y="462653"/>
            <a:ext cx="3154771" cy="61126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457200" y="1270322"/>
            <a:ext cx="8229600" cy="2465917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Title Text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xfrm>
            <a:off x="457200" y="3751374"/>
            <a:ext cx="8229600" cy="260643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SzTx/>
              <a:buFontTx/>
              <a:buNone/>
              <a:defRPr sz="2700">
                <a:solidFill>
                  <a:srgbClr val="8F8F8F"/>
                </a:solidFill>
              </a:defRPr>
            </a:lvl1pPr>
            <a:lvl2pPr marL="0" indent="457200">
              <a:spcBef>
                <a:spcPts val="600"/>
              </a:spcBef>
              <a:buSzTx/>
              <a:buFontTx/>
              <a:buNone/>
              <a:defRPr sz="2700">
                <a:solidFill>
                  <a:srgbClr val="8F8F8F"/>
                </a:solidFill>
              </a:defRPr>
            </a:lvl2pPr>
            <a:lvl3pPr marL="0" indent="914400">
              <a:spcBef>
                <a:spcPts val="600"/>
              </a:spcBef>
              <a:buSzTx/>
              <a:buFontTx/>
              <a:buNone/>
              <a:defRPr sz="2700">
                <a:solidFill>
                  <a:srgbClr val="8F8F8F"/>
                </a:solidFill>
              </a:defRPr>
            </a:lvl3pPr>
            <a:lvl4pPr marL="0" indent="1371600">
              <a:spcBef>
                <a:spcPts val="600"/>
              </a:spcBef>
              <a:buSzTx/>
              <a:buFontTx/>
              <a:buNone/>
              <a:defRPr sz="2700">
                <a:solidFill>
                  <a:srgbClr val="8F8F8F"/>
                </a:solidFill>
              </a:defRPr>
            </a:lvl4pPr>
            <a:lvl5pPr marL="0" indent="1828800">
              <a:spcBef>
                <a:spcPts val="600"/>
              </a:spcBef>
              <a:buSzTx/>
              <a:buFontTx/>
              <a:buNone/>
              <a:defRPr sz="2700">
                <a:solidFill>
                  <a:srgbClr val="8F8F8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8F8F8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8F8F8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8F8F8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8F8F8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8F8F8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One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Two</a:t>
            </a:r>
          </a:p>
          <a:p>
            <a:pPr lvl="2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Three</a:t>
            </a:r>
          </a:p>
          <a:p>
            <a:pPr lvl="3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Four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-2" y="6565693"/>
            <a:ext cx="9212388" cy="302077"/>
          </a:xfrm>
          <a:prstGeom prst="rect">
            <a:avLst/>
          </a:prstGeom>
          <a:solidFill>
            <a:srgbClr val="880F1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791223"/>
                </a:solidFill>
              </a:defRPr>
            </a:pPr>
            <a:endParaRPr/>
          </a:p>
        </p:txBody>
      </p:sp>
      <p:pic>
        <p:nvPicPr>
          <p:cNvPr id="30" name="image1.png" descr="Logo-01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77538" y="181429"/>
            <a:ext cx="2119875" cy="418088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457200" y="1417637"/>
            <a:ext cx="4040188" cy="75723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</a:lvl1pPr>
            <a:lvl2pPr marL="0" indent="457200">
              <a:buSzTx/>
              <a:buFontTx/>
              <a:buNone/>
            </a:lvl2pPr>
            <a:lvl3pPr marL="0" indent="914400">
              <a:buSzTx/>
              <a:buFontTx/>
              <a:buNone/>
            </a:lvl3pPr>
            <a:lvl4pPr marL="0" indent="1371600">
              <a:buSzTx/>
              <a:buFontTx/>
              <a:buNone/>
            </a:lvl4pPr>
            <a:lvl5pPr marL="0" indent="1828800">
              <a:buSzTx/>
              <a:buFontTx/>
              <a:buNone/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One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Two</a:t>
            </a:r>
          </a:p>
          <a:p>
            <a:pPr lvl="2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Three</a:t>
            </a:r>
          </a:p>
          <a:p>
            <a:pPr lvl="3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Four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-2" y="6565693"/>
            <a:ext cx="9212388" cy="302077"/>
          </a:xfrm>
          <a:prstGeom prst="rect">
            <a:avLst/>
          </a:prstGeom>
          <a:solidFill>
            <a:srgbClr val="880F1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791223"/>
                </a:solidFill>
              </a:defRPr>
            </a:pPr>
            <a:endParaRPr/>
          </a:p>
        </p:txBody>
      </p:sp>
      <p:pic>
        <p:nvPicPr>
          <p:cNvPr id="36" name="image1.png" descr="Logo-01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77538" y="181429"/>
            <a:ext cx="2119875" cy="418088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Title 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Title 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C3C3B"/>
                </a:solidFill>
              </a:defRPr>
            </a:lvl1pPr>
            <a:lvl2pPr>
              <a:defRPr>
                <a:solidFill>
                  <a:srgbClr val="3C3C3B"/>
                </a:solidFill>
              </a:defRPr>
            </a:lvl2pPr>
            <a:lvl3pPr>
              <a:defRPr>
                <a:solidFill>
                  <a:srgbClr val="3C3C3B"/>
                </a:solidFill>
              </a:defRPr>
            </a:lvl3pPr>
            <a:lvl4pPr>
              <a:defRPr>
                <a:solidFill>
                  <a:srgbClr val="3C3C3B"/>
                </a:solidFill>
              </a:defRPr>
            </a:lvl4pPr>
            <a:lvl5pPr>
              <a:defRPr>
                <a:solidFill>
                  <a:srgbClr val="3C3C3B"/>
                </a:solidFill>
              </a:defRPr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One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Two</a:t>
            </a:r>
          </a:p>
          <a:p>
            <a:pPr lvl="2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Three</a:t>
            </a:r>
          </a:p>
          <a:p>
            <a:pPr lvl="3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Four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Five</a:t>
            </a:r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&amp; Screen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-2" y="6565693"/>
            <a:ext cx="9212388" cy="302077"/>
          </a:xfrm>
          <a:prstGeom prst="rect">
            <a:avLst/>
          </a:prstGeom>
          <a:solidFill>
            <a:srgbClr val="880F1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791223"/>
                </a:solidFill>
              </a:defRPr>
            </a:pPr>
            <a:endParaRPr/>
          </a:p>
        </p:txBody>
      </p:sp>
      <p:pic>
        <p:nvPicPr>
          <p:cNvPr id="45" name="image1.png" descr="Logo-01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77538" y="181429"/>
            <a:ext cx="2119875" cy="4180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8" name="Group 48"/>
          <p:cNvGrpSpPr/>
          <p:nvPr/>
        </p:nvGrpSpPr>
        <p:grpSpPr>
          <a:xfrm>
            <a:off x="-1" y="1814471"/>
            <a:ext cx="9144001" cy="4747568"/>
            <a:chOff x="0" y="0"/>
            <a:chExt cx="9144000" cy="4747566"/>
          </a:xfrm>
        </p:grpSpPr>
        <p:pic>
          <p:nvPicPr>
            <p:cNvPr id="46" name="image5.jpg" descr="Mac.jpg"/>
            <p:cNvPicPr/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>
            <a:xfrm>
              <a:off x="2218266" y="0"/>
              <a:ext cx="6925734" cy="47475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image6.jpg" descr="Mac.jpg"/>
            <p:cNvPicPr/>
            <p:nvPr/>
          </p:nvPicPr>
          <p:blipFill>
            <a:blip r:embed="rId4" cstate="print">
              <a:extLst/>
            </a:blip>
            <a:stretch>
              <a:fillRect/>
            </a:stretch>
          </p:blipFill>
          <p:spPr>
            <a:xfrm>
              <a:off x="-1" y="0"/>
              <a:ext cx="3826934" cy="47475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Title Text</a:t>
            </a:r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C3C3B"/>
                </a:solidFill>
              </a:defRPr>
            </a:lvl1pPr>
            <a:lvl2pPr>
              <a:defRPr>
                <a:solidFill>
                  <a:srgbClr val="3C3C3B"/>
                </a:solidFill>
              </a:defRPr>
            </a:lvl2pPr>
            <a:lvl3pPr>
              <a:defRPr>
                <a:solidFill>
                  <a:srgbClr val="3C3C3B"/>
                </a:solidFill>
              </a:defRPr>
            </a:lvl3pPr>
            <a:lvl4pPr>
              <a:defRPr>
                <a:solidFill>
                  <a:srgbClr val="3C3C3B"/>
                </a:solidFill>
              </a:defRPr>
            </a:lvl4pPr>
            <a:lvl5pPr>
              <a:defRPr>
                <a:solidFill>
                  <a:srgbClr val="3C3C3B"/>
                </a:solidFill>
              </a:defRPr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One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Two</a:t>
            </a:r>
          </a:p>
          <a:p>
            <a:pPr lvl="2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Three</a:t>
            </a:r>
          </a:p>
          <a:p>
            <a:pPr lvl="3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Four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457200" y="3076330"/>
            <a:ext cx="8229600" cy="2281239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Title Text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xfrm>
            <a:off x="457200" y="5367337"/>
            <a:ext cx="8229600" cy="14906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FontTx/>
              <a:buNone/>
              <a:defRPr sz="1500">
                <a:solidFill>
                  <a:srgbClr val="3C3C3B"/>
                </a:solidFill>
              </a:defRPr>
            </a:lvl1pPr>
            <a:lvl2pPr marL="0" indent="457200">
              <a:spcBef>
                <a:spcPts val="300"/>
              </a:spcBef>
              <a:buSzTx/>
              <a:buFontTx/>
              <a:buNone/>
              <a:defRPr sz="1500">
                <a:solidFill>
                  <a:srgbClr val="3C3C3B"/>
                </a:solidFill>
              </a:defRPr>
            </a:lvl2pPr>
            <a:lvl3pPr marL="0" indent="914400">
              <a:spcBef>
                <a:spcPts val="300"/>
              </a:spcBef>
              <a:buSzTx/>
              <a:buFontTx/>
              <a:buNone/>
              <a:defRPr sz="1500">
                <a:solidFill>
                  <a:srgbClr val="3C3C3B"/>
                </a:solidFill>
              </a:defRPr>
            </a:lvl3pPr>
            <a:lvl4pPr marL="0" indent="1371600">
              <a:spcBef>
                <a:spcPts val="300"/>
              </a:spcBef>
              <a:buSzTx/>
              <a:buFontTx/>
              <a:buNone/>
              <a:defRPr sz="1500">
                <a:solidFill>
                  <a:srgbClr val="3C3C3B"/>
                </a:solidFill>
              </a:defRPr>
            </a:lvl4pPr>
            <a:lvl5pPr marL="0" indent="1828800">
              <a:spcBef>
                <a:spcPts val="300"/>
              </a:spcBef>
              <a:buSzTx/>
              <a:buFontTx/>
              <a:buNone/>
              <a:defRPr sz="1500">
                <a:solidFill>
                  <a:srgbClr val="3C3C3B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3C3C3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3C3C3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3C3C3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3C3C3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3C3C3B"/>
                </a:solidFill>
              </a:rPr>
              <a:t>Body Level Five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2" y="6565693"/>
            <a:ext cx="9212388" cy="302077"/>
          </a:xfrm>
          <a:prstGeom prst="rect">
            <a:avLst/>
          </a:prstGeom>
          <a:solidFill>
            <a:srgbClr val="880F1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791223"/>
                </a:solidFill>
              </a:defRPr>
            </a:pPr>
            <a:endParaRPr/>
          </a:p>
        </p:txBody>
      </p:sp>
      <p:pic>
        <p:nvPicPr>
          <p:cNvPr id="3" name="image1.png" descr="Logo-01.png"/>
          <p:cNvPicPr/>
          <p:nvPr/>
        </p:nvPicPr>
        <p:blipFill>
          <a:blip r:embed="rId9" cstate="print">
            <a:extLst/>
          </a:blip>
          <a:stretch>
            <a:fillRect/>
          </a:stretch>
        </p:blipFill>
        <p:spPr>
          <a:xfrm>
            <a:off x="6877538" y="181429"/>
            <a:ext cx="2119875" cy="41808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457200" y="2569308"/>
            <a:ext cx="8229600" cy="428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One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Two</a:t>
            </a:r>
          </a:p>
          <a:p>
            <a:pPr lvl="2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Three</a:t>
            </a:r>
          </a:p>
          <a:p>
            <a:pPr lvl="3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Four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E"/>
                </a:solidFill>
              </a:rPr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6553200" y="6278072"/>
            <a:ext cx="2133600" cy="2438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b">
            <a:spAutoFit/>
          </a:bodyPr>
          <a:lstStyle>
            <a:lvl1pPr algn="r">
              <a:defRPr sz="1000">
                <a:solidFill>
                  <a:srgbClr val="8F8F8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pic>
        <p:nvPicPr>
          <p:cNvPr id="7" name="image4.png" descr="123.png"/>
          <p:cNvPicPr/>
          <p:nvPr/>
        </p:nvPicPr>
        <p:blipFill>
          <a:blip r:embed="rId10" cstate="print">
            <a:extLst/>
          </a:blip>
          <a:stretch>
            <a:fillRect/>
          </a:stretch>
        </p:blipFill>
        <p:spPr>
          <a:xfrm>
            <a:off x="7170611" y="4969902"/>
            <a:ext cx="2188310" cy="1586022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ransition spd="med"/>
  <p:txStyles>
    <p:titleStyle>
      <a:lvl1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1pPr>
      <a:lvl2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2pPr>
      <a:lvl3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3pPr>
      <a:lvl4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4pPr>
      <a:lvl5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5pPr>
      <a:lvl6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6pPr>
      <a:lvl7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7pPr>
      <a:lvl8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8pPr>
      <a:lvl9pPr defTabSz="457200">
        <a:defRPr sz="4000">
          <a:solidFill>
            <a:srgbClr val="1E1E1E"/>
          </a:solidFill>
          <a:latin typeface="+mn-lt"/>
          <a:ea typeface="+mn-ea"/>
          <a:cs typeface="+mn-cs"/>
          <a:sym typeface="Helvetica Neue"/>
        </a:defRPr>
      </a:lvl9pPr>
    </p:titleStyle>
    <p:bodyStyle>
      <a:lvl1pPr marL="177800" indent="-177800" defTabSz="457200">
        <a:spcBef>
          <a:spcPts val="400"/>
        </a:spcBef>
        <a:buSzPct val="100000"/>
        <a:buFont typeface="Arial"/>
        <a:buChar char="•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1pPr>
      <a:lvl2pPr marL="541337" indent="-269875" defTabSz="457200">
        <a:spcBef>
          <a:spcPts val="400"/>
        </a:spcBef>
        <a:buSzPct val="100000"/>
        <a:buFont typeface="Arial"/>
        <a:buChar char="–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2pPr>
      <a:lvl3pPr marL="804862" indent="-228600" defTabSz="457200">
        <a:spcBef>
          <a:spcPts val="400"/>
        </a:spcBef>
        <a:buSzPct val="100000"/>
        <a:buFont typeface="Arial"/>
        <a:buChar char="•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3pPr>
      <a:lvl4pPr marL="1120457" indent="-274319" defTabSz="457200">
        <a:spcBef>
          <a:spcPts val="400"/>
        </a:spcBef>
        <a:buSzPct val="100000"/>
        <a:buFont typeface="Arial"/>
        <a:buChar char="–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4pPr>
      <a:lvl5pPr marL="1491672" indent="-374072" defTabSz="457200">
        <a:spcBef>
          <a:spcPts val="400"/>
        </a:spcBef>
        <a:buSzPct val="100000"/>
        <a:buFont typeface="Arial"/>
        <a:buChar char="»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5pPr>
      <a:lvl6pPr marL="2491739" indent="-205739" defTabSz="457200">
        <a:spcBef>
          <a:spcPts val="400"/>
        </a:spcBef>
        <a:buSzPct val="100000"/>
        <a:buFont typeface="Arial"/>
        <a:buChar char="•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6pPr>
      <a:lvl7pPr marL="2948939" indent="-205739" defTabSz="457200">
        <a:spcBef>
          <a:spcPts val="400"/>
        </a:spcBef>
        <a:buSzPct val="100000"/>
        <a:buFont typeface="Arial"/>
        <a:buChar char="•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7pPr>
      <a:lvl8pPr marL="3406140" indent="-205740" defTabSz="457200">
        <a:spcBef>
          <a:spcPts val="400"/>
        </a:spcBef>
        <a:buSzPct val="100000"/>
        <a:buFont typeface="Arial"/>
        <a:buChar char="•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8pPr>
      <a:lvl9pPr marL="3863340" indent="-205740" defTabSz="457200">
        <a:spcBef>
          <a:spcPts val="400"/>
        </a:spcBef>
        <a:buSzPct val="100000"/>
        <a:buFont typeface="Arial"/>
        <a:buChar char="•"/>
        <a:defRPr>
          <a:solidFill>
            <a:srgbClr val="1E1E1E"/>
          </a:solidFill>
          <a:latin typeface="+mn-lt"/>
          <a:ea typeface="+mn-ea"/>
          <a:cs typeface="+mn-cs"/>
          <a:sym typeface="Helvetica Neue"/>
        </a:defRPr>
      </a:lvl9pPr>
    </p:bodyStyle>
    <p:otherStyle>
      <a:lvl1pPr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1pPr>
      <a:lvl2pPr indent="457200"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2pPr>
      <a:lvl3pPr indent="914400"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3pPr>
      <a:lvl4pPr indent="1371600"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4pPr>
      <a:lvl5pPr indent="1828800"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5pPr>
      <a:lvl6pPr indent="2286000"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6pPr>
      <a:lvl7pPr indent="2743200"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7pPr>
      <a:lvl8pPr indent="3200400"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8pPr>
      <a:lvl9pPr indent="3657600" algn="r" defTabSz="457200">
        <a:defRPr sz="1000">
          <a:solidFill>
            <a:schemeClr val="tx1"/>
          </a:solidFill>
          <a:latin typeface="+mn-lt"/>
          <a:ea typeface="+mn-ea"/>
          <a:cs typeface="+mn-cs"/>
          <a:sym typeface="Lucida Grand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xfrm>
            <a:off x="457200" y="2984822"/>
            <a:ext cx="8229600" cy="751418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Introduction to Mendeley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D4CB251-C007-4A3D-A777-717E4BA81404}"/>
              </a:ext>
            </a:extLst>
          </p:cNvPr>
          <p:cNvSpPr txBox="1"/>
          <p:nvPr/>
        </p:nvSpPr>
        <p:spPr>
          <a:xfrm>
            <a:off x="611560" y="4149080"/>
            <a:ext cx="2710035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/>
              <a:t>Dr. Sajjad Ali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3C3C3B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Assistant Professor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/>
              <a:t>Department of Entomology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3C3C3B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UCA&amp;ES, IUB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Document Details Lookup</a:t>
            </a:r>
          </a:p>
        </p:txBody>
      </p:sp>
      <p:grpSp>
        <p:nvGrpSpPr>
          <p:cNvPr id="142" name="Group 142"/>
          <p:cNvGrpSpPr/>
          <p:nvPr/>
        </p:nvGrpSpPr>
        <p:grpSpPr>
          <a:xfrm>
            <a:off x="4012955" y="1769803"/>
            <a:ext cx="1959188" cy="4274205"/>
            <a:chOff x="0" y="0"/>
            <a:chExt cx="1959187" cy="4274203"/>
          </a:xfrm>
        </p:grpSpPr>
        <p:pic>
          <p:nvPicPr>
            <p:cNvPr id="140" name="image23.png" descr="LookUpPmid2.tiff"/>
            <p:cNvPicPr/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>
            <a:xfrm>
              <a:off x="0" y="0"/>
              <a:ext cx="1959188" cy="4274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1" name="image24.png" descr="LookUpsuc.png"/>
            <p:cNvPicPr/>
            <p:nvPr/>
          </p:nvPicPr>
          <p:blipFill>
            <a:blip r:embed="rId4" cstate="print">
              <a:extLst/>
            </a:blip>
            <a:stretch>
              <a:fillRect/>
            </a:stretch>
          </p:blipFill>
          <p:spPr>
            <a:xfrm>
              <a:off x="875613" y="4015280"/>
              <a:ext cx="1045874" cy="2257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43" name="image25.png" descr="LookUpPMID.tiff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228600" y="1769804"/>
            <a:ext cx="1952407" cy="4274203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000000">
                <a:alpha val="39999"/>
              </a:srgbClr>
            </a:outerShdw>
          </a:effectLst>
        </p:spPr>
      </p:pic>
      <p:sp>
        <p:nvSpPr>
          <p:cNvPr id="144" name="Shape 144"/>
          <p:cNvSpPr/>
          <p:nvPr/>
        </p:nvSpPr>
        <p:spPr>
          <a:xfrm>
            <a:off x="2181006" y="2001179"/>
            <a:ext cx="1926533" cy="343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1E1E1D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1E1E1D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1E1E1D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Enter the DOI, PubMed, or ArXiv ID and click on the magnifying glass to start lookup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1E1E1D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1E1E1D"/>
              </a:solidFill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145" name="Shape 145"/>
          <p:cNvSpPr/>
          <p:nvPr/>
        </p:nvSpPr>
        <p:spPr>
          <a:xfrm rot="10800000">
            <a:off x="2316123" y="4620412"/>
            <a:ext cx="696973" cy="797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624"/>
                </a:lnTo>
                <a:cubicBezTo>
                  <a:pt x="0" y="6060"/>
                  <a:pt x="4231" y="2361"/>
                  <a:pt x="9450" y="2361"/>
                </a:cubicBezTo>
                <a:lnTo>
                  <a:pt x="16200" y="2361"/>
                </a:lnTo>
                <a:lnTo>
                  <a:pt x="16200" y="0"/>
                </a:lnTo>
                <a:lnTo>
                  <a:pt x="21600" y="4722"/>
                </a:lnTo>
                <a:lnTo>
                  <a:pt x="16200" y="9444"/>
                </a:lnTo>
                <a:lnTo>
                  <a:pt x="16200" y="7083"/>
                </a:lnTo>
                <a:lnTo>
                  <a:pt x="9450" y="7083"/>
                </a:lnTo>
                <a:cubicBezTo>
                  <a:pt x="7213" y="7083"/>
                  <a:pt x="5400" y="8668"/>
                  <a:pt x="5400" y="10624"/>
                </a:cubicBezTo>
                <a:lnTo>
                  <a:pt x="54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146" name="Shape 146"/>
          <p:cNvSpPr/>
          <p:nvPr/>
        </p:nvSpPr>
        <p:spPr>
          <a:xfrm>
            <a:off x="3364396" y="5417499"/>
            <a:ext cx="513443" cy="5915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0546"/>
                </a:lnTo>
                <a:cubicBezTo>
                  <a:pt x="0" y="6016"/>
                  <a:pt x="4231" y="2344"/>
                  <a:pt x="9450" y="2344"/>
                </a:cubicBezTo>
                <a:lnTo>
                  <a:pt x="16200" y="2344"/>
                </a:lnTo>
                <a:lnTo>
                  <a:pt x="16200" y="0"/>
                </a:lnTo>
                <a:lnTo>
                  <a:pt x="21600" y="4687"/>
                </a:lnTo>
                <a:lnTo>
                  <a:pt x="16200" y="9375"/>
                </a:lnTo>
                <a:lnTo>
                  <a:pt x="16200" y="7031"/>
                </a:lnTo>
                <a:lnTo>
                  <a:pt x="9450" y="7031"/>
                </a:lnTo>
                <a:cubicBezTo>
                  <a:pt x="7213" y="7031"/>
                  <a:pt x="5400" y="8605"/>
                  <a:pt x="5400" y="10546"/>
                </a:cubicBezTo>
                <a:lnTo>
                  <a:pt x="54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1722733" y="6165598"/>
            <a:ext cx="4601868" cy="643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</a:rPr>
              <a:t>Mendeley adds missing info automatically</a:t>
            </a:r>
          </a:p>
        </p:txBody>
      </p:sp>
      <p:sp>
        <p:nvSpPr>
          <p:cNvPr id="148" name="Shape 148"/>
          <p:cNvSpPr/>
          <p:nvPr/>
        </p:nvSpPr>
        <p:spPr>
          <a:xfrm>
            <a:off x="6324600" y="1591050"/>
            <a:ext cx="2560829" cy="1202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</a:rPr>
              <a:t>Look up documents by title on Google Scholar if they are flagged for review</a:t>
            </a:r>
          </a:p>
        </p:txBody>
      </p:sp>
      <p:pic>
        <p:nvPicPr>
          <p:cNvPr id="149" name="image26.png"/>
          <p:cNvPicPr/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6324600" y="3228883"/>
            <a:ext cx="2560829" cy="2780128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7296284" y="2769692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3" animBg="1" advAuto="0"/>
      <p:bldP spid="146" grpId="1" animBg="1" advAuto="0"/>
      <p:bldP spid="147" grpId="2" animBg="1" advAuto="0"/>
      <p:bldP spid="148" grpId="4" animBg="1" advAuto="0"/>
      <p:bldP spid="149" grpId="6" animBg="1" advAuto="0"/>
      <p:bldP spid="150" grpId="5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xfrm>
            <a:off x="457200" y="603343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900">
                <a:solidFill>
                  <a:srgbClr val="1E1E1D"/>
                </a:solidFill>
              </a:rPr>
              <a:t>Web Importer</a:t>
            </a:r>
            <a:br>
              <a:rPr sz="3900">
                <a:solidFill>
                  <a:srgbClr val="1E1E1D"/>
                </a:solidFill>
              </a:rPr>
            </a:br>
            <a:r>
              <a:rPr sz="2700">
                <a:solidFill>
                  <a:srgbClr val="919191"/>
                </a:solidFill>
              </a:rPr>
              <a:t>Save research while browsing online</a:t>
            </a:r>
          </a:p>
        </p:txBody>
      </p:sp>
      <p:pic>
        <p:nvPicPr>
          <p:cNvPr id="155" name="image27.png" descr="importer1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97648" y="1872718"/>
            <a:ext cx="6453152" cy="45558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28.png" descr="import2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980338" y="2833414"/>
            <a:ext cx="1303130" cy="2340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29.pn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480323" y="2924923"/>
            <a:ext cx="321258" cy="4903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Using the Web Importer</a:t>
            </a:r>
          </a:p>
        </p:txBody>
      </p:sp>
      <p:pic>
        <p:nvPicPr>
          <p:cNvPr id="162" name="image30.png" descr="Screenshot 2014-03-11 15.17.06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732118" y="2416155"/>
            <a:ext cx="6469530" cy="4018118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hape 163"/>
          <p:cNvSpPr/>
          <p:nvPr/>
        </p:nvSpPr>
        <p:spPr>
          <a:xfrm>
            <a:off x="597103" y="1694637"/>
            <a:ext cx="3972423" cy="517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3C3C3B"/>
                </a:solidFill>
              </a:rPr>
              <a:t>Click ‘Save to Mendeley’ to import references from your search results</a:t>
            </a:r>
          </a:p>
        </p:txBody>
      </p:sp>
      <p:sp>
        <p:nvSpPr>
          <p:cNvPr id="164" name="Shape 164"/>
          <p:cNvSpPr/>
          <p:nvPr/>
        </p:nvSpPr>
        <p:spPr>
          <a:xfrm>
            <a:off x="7289903" y="3636081"/>
            <a:ext cx="1628320" cy="1165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3C3C3B"/>
                </a:solidFill>
              </a:rPr>
              <a:t>Select an article and import the reference to your library in one click.       </a:t>
            </a:r>
          </a:p>
        </p:txBody>
      </p:sp>
      <p:sp>
        <p:nvSpPr>
          <p:cNvPr id="165" name="Shape 165"/>
          <p:cNvSpPr/>
          <p:nvPr/>
        </p:nvSpPr>
        <p:spPr>
          <a:xfrm rot="16200000">
            <a:off x="279676" y="2920745"/>
            <a:ext cx="297258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166" name="Shape 166"/>
          <p:cNvSpPr/>
          <p:nvPr/>
        </p:nvSpPr>
        <p:spPr>
          <a:xfrm rot="5400000" flipH="1">
            <a:off x="7310076" y="3318652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2" animBg="1" advAuto="0"/>
      <p:bldP spid="166" grpId="1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Sync</a:t>
            </a:r>
          </a:p>
        </p:txBody>
      </p:sp>
      <p:pic>
        <p:nvPicPr>
          <p:cNvPr id="171" name="image31.png" descr="Screenshot 2014-03-11 17.36.45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201322" y="2017836"/>
            <a:ext cx="5021263" cy="210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2201322" y="1094471"/>
            <a:ext cx="5006805" cy="6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Sync your library to the Mendeley Cloud to access it anywhere &amp; read on all your devices</a:t>
            </a:r>
          </a:p>
        </p:txBody>
      </p:sp>
      <p:sp>
        <p:nvSpPr>
          <p:cNvPr id="173" name="Shape 173"/>
          <p:cNvSpPr/>
          <p:nvPr/>
        </p:nvSpPr>
        <p:spPr>
          <a:xfrm>
            <a:off x="245800" y="4403342"/>
            <a:ext cx="3972423" cy="2040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Mendeley backs up your library online</a:t>
            </a:r>
          </a:p>
          <a:p>
            <a:pPr marL="285750" lvl="0" indent="-28575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marL="285750" lvl="0" indent="-28575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Access your articles anywhere</a:t>
            </a:r>
          </a:p>
          <a:p>
            <a:pPr marL="285750" lvl="0" indent="-28575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marL="285750" lvl="0" indent="-28575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Get customized suggestions and add them to your library</a:t>
            </a:r>
          </a:p>
        </p:txBody>
      </p:sp>
      <p:pic>
        <p:nvPicPr>
          <p:cNvPr id="174" name="image32.png" descr="Screenshot 2014-04-15 13.59.31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369715" y="4403342"/>
            <a:ext cx="4249470" cy="1682444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Shape 175"/>
          <p:cNvSpPr/>
          <p:nvPr/>
        </p:nvSpPr>
        <p:spPr>
          <a:xfrm>
            <a:off x="4958770" y="1680236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Manage Your Library</a:t>
            </a:r>
          </a:p>
        </p:txBody>
      </p:sp>
      <p:pic>
        <p:nvPicPr>
          <p:cNvPr id="186" name="image34.png" descr="Screenshot 2014-04-15 14.56.37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689475" y="2117094"/>
            <a:ext cx="5817984" cy="3554132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Shape 187"/>
          <p:cNvSpPr/>
          <p:nvPr/>
        </p:nvSpPr>
        <p:spPr>
          <a:xfrm>
            <a:off x="-1" y="4831505"/>
            <a:ext cx="2500098" cy="364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Create category folders</a:t>
            </a:r>
          </a:p>
        </p:txBody>
      </p:sp>
      <p:sp>
        <p:nvSpPr>
          <p:cNvPr id="188" name="Shape 188"/>
          <p:cNvSpPr/>
          <p:nvPr/>
        </p:nvSpPr>
        <p:spPr>
          <a:xfrm>
            <a:off x="3157199" y="4831505"/>
            <a:ext cx="1067420" cy="369333"/>
          </a:xfrm>
          <a:prstGeom prst="rect">
            <a:avLst/>
          </a:prstGeom>
          <a:ln w="28575">
            <a:solidFill>
              <a:srgbClr val="1E1E1D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89" name="Connector 189"/>
          <p:cNvCxnSpPr>
            <a:stCxn id="187" idx="0"/>
            <a:endCxn id="188" idx="0"/>
          </p:cNvCxnSpPr>
          <p:nvPr/>
        </p:nvCxnSpPr>
        <p:spPr>
          <a:xfrm>
            <a:off x="1250048" y="5013724"/>
            <a:ext cx="2440862" cy="2448"/>
          </a:xfrm>
          <a:prstGeom prst="straightConnector1">
            <a:avLst/>
          </a:prstGeom>
          <a:ln w="28575">
            <a:solidFill>
              <a:srgbClr val="1E1E1D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0" name="Shape 190"/>
          <p:cNvSpPr/>
          <p:nvPr/>
        </p:nvSpPr>
        <p:spPr>
          <a:xfrm>
            <a:off x="3047643" y="5785648"/>
            <a:ext cx="4241115" cy="643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See what type of document is attached </a:t>
            </a:r>
          </a:p>
          <a:p>
            <a:pPr lvl="0" algn="ctr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(.pdf, .ppt, .docx, excel, etc.)</a:t>
            </a:r>
          </a:p>
        </p:txBody>
      </p:sp>
      <p:sp>
        <p:nvSpPr>
          <p:cNvPr id="191" name="Shape 191"/>
          <p:cNvSpPr/>
          <p:nvPr/>
        </p:nvSpPr>
        <p:spPr>
          <a:xfrm>
            <a:off x="5012816" y="4842000"/>
            <a:ext cx="310769" cy="369333"/>
          </a:xfrm>
          <a:prstGeom prst="rect">
            <a:avLst/>
          </a:prstGeom>
          <a:ln w="28575">
            <a:solidFill>
              <a:srgbClr val="1E1E1D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2" name="Shape 192"/>
          <p:cNvSpPr/>
          <p:nvPr/>
        </p:nvSpPr>
        <p:spPr>
          <a:xfrm>
            <a:off x="5012816" y="3524827"/>
            <a:ext cx="310769" cy="369333"/>
          </a:xfrm>
          <a:prstGeom prst="rect">
            <a:avLst/>
          </a:prstGeom>
          <a:ln w="28575">
            <a:solidFill>
              <a:srgbClr val="1E1E1D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93" name="Connector 193"/>
          <p:cNvCxnSpPr>
            <a:stCxn id="191" idx="0"/>
            <a:endCxn id="190" idx="0"/>
          </p:cNvCxnSpPr>
          <p:nvPr/>
        </p:nvCxnSpPr>
        <p:spPr>
          <a:xfrm flipH="1">
            <a:off x="5168200" y="5026666"/>
            <a:ext cx="1" cy="1080902"/>
          </a:xfrm>
          <a:prstGeom prst="straightConnector1">
            <a:avLst/>
          </a:prstGeom>
          <a:ln w="28575">
            <a:solidFill>
              <a:srgbClr val="1E1E1D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4" name="Shape 194"/>
          <p:cNvSpPr/>
          <p:nvPr/>
        </p:nvSpPr>
        <p:spPr>
          <a:xfrm>
            <a:off x="2767544" y="1569098"/>
            <a:ext cx="4723232" cy="364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Open attached PDF files in integrated viewer </a:t>
            </a:r>
          </a:p>
        </p:txBody>
      </p:sp>
      <p:cxnSp>
        <p:nvCxnSpPr>
          <p:cNvPr id="195" name="Connector 195"/>
          <p:cNvCxnSpPr>
            <a:stCxn id="194" idx="0"/>
            <a:endCxn id="192" idx="0"/>
          </p:cNvCxnSpPr>
          <p:nvPr/>
        </p:nvCxnSpPr>
        <p:spPr>
          <a:xfrm>
            <a:off x="5129159" y="1751317"/>
            <a:ext cx="39042" cy="1958177"/>
          </a:xfrm>
          <a:prstGeom prst="straightConnector1">
            <a:avLst/>
          </a:prstGeom>
          <a:ln w="28575">
            <a:solidFill>
              <a:srgbClr val="1E1E1D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6" name="Shape 196"/>
          <p:cNvSpPr/>
          <p:nvPr/>
        </p:nvSpPr>
        <p:spPr>
          <a:xfrm>
            <a:off x="4460399" y="3981599"/>
            <a:ext cx="310769" cy="369334"/>
          </a:xfrm>
          <a:prstGeom prst="rect">
            <a:avLst/>
          </a:prstGeom>
          <a:ln w="28575">
            <a:solidFill>
              <a:srgbClr val="1E1E1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1051570" y="3964997"/>
            <a:ext cx="1458596" cy="364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Star favorites</a:t>
            </a:r>
          </a:p>
        </p:txBody>
      </p:sp>
      <p:sp>
        <p:nvSpPr>
          <p:cNvPr id="198" name="Shape 198"/>
          <p:cNvSpPr/>
          <p:nvPr/>
        </p:nvSpPr>
        <p:spPr>
          <a:xfrm flipH="1">
            <a:off x="2608407" y="4166265"/>
            <a:ext cx="1851994" cy="1"/>
          </a:xfrm>
          <a:prstGeom prst="line">
            <a:avLst/>
          </a:prstGeom>
          <a:ln w="28575">
            <a:solidFill>
              <a:srgbClr val="1E1E1D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 lvl="0">
              <a:defRPr sz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99" name="Shape 199"/>
          <p:cNvSpPr/>
          <p:nvPr/>
        </p:nvSpPr>
        <p:spPr>
          <a:xfrm>
            <a:off x="4769999" y="4462172"/>
            <a:ext cx="253601" cy="252809"/>
          </a:xfrm>
          <a:prstGeom prst="rect">
            <a:avLst/>
          </a:prstGeom>
          <a:ln w="28575">
            <a:solidFill>
              <a:srgbClr val="1E1E1D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0" name="Shape 200"/>
          <p:cNvSpPr/>
          <p:nvPr/>
        </p:nvSpPr>
        <p:spPr>
          <a:xfrm>
            <a:off x="2608406" y="4588576"/>
            <a:ext cx="2161595" cy="1"/>
          </a:xfrm>
          <a:prstGeom prst="line">
            <a:avLst/>
          </a:prstGeom>
          <a:ln w="28575">
            <a:solidFill>
              <a:srgbClr val="1E1E1D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 lvl="0">
              <a:defRPr sz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01" name="Shape 201"/>
          <p:cNvSpPr/>
          <p:nvPr/>
        </p:nvSpPr>
        <p:spPr>
          <a:xfrm>
            <a:off x="285804" y="4403911"/>
            <a:ext cx="2221435" cy="364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Mark as read/unread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12" animBg="1" advAuto="0"/>
      <p:bldP spid="191" grpId="10" animBg="1" advAuto="0"/>
      <p:bldP spid="192" grpId="7" animBg="1" advAuto="0"/>
      <p:bldP spid="193" grpId="11" animBg="1" advAuto="0"/>
      <p:bldP spid="194" grpId="9" animBg="1" advAuto="0"/>
      <p:bldP spid="195" grpId="8" animBg="1" advAuto="0"/>
      <p:bldP spid="196" grpId="4" animBg="1" advAuto="0"/>
      <p:bldP spid="197" grpId="6" animBg="1" advAuto="0"/>
      <p:bldP spid="198" grpId="5" animBg="1" advAuto="0"/>
      <p:bldP spid="199" grpId="3" animBg="1" advAuto="0"/>
      <p:bldP spid="200" grpId="2" animBg="1" advAuto="0"/>
      <p:bldP spid="201" grpId="1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Search Your Documents</a:t>
            </a:r>
          </a:p>
        </p:txBody>
      </p:sp>
      <p:pic>
        <p:nvPicPr>
          <p:cNvPr id="206" name="image35.png" descr="Screenshot 2014-04-15 15.36.06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028942" y="1936138"/>
            <a:ext cx="6657858" cy="4386062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Shape 207"/>
          <p:cNvSpPr/>
          <p:nvPr/>
        </p:nvSpPr>
        <p:spPr>
          <a:xfrm>
            <a:off x="4821639" y="1424052"/>
            <a:ext cx="3745053" cy="364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Full text search, or filter your results</a:t>
            </a:r>
          </a:p>
        </p:txBody>
      </p:sp>
      <p:sp>
        <p:nvSpPr>
          <p:cNvPr id="208" name="Shape 208"/>
          <p:cNvSpPr/>
          <p:nvPr/>
        </p:nvSpPr>
        <p:spPr>
          <a:xfrm>
            <a:off x="6999027" y="1767338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209" name="Shape 209"/>
          <p:cNvSpPr/>
          <p:nvPr/>
        </p:nvSpPr>
        <p:spPr>
          <a:xfrm rot="16200000">
            <a:off x="1631830" y="4419081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126052" y="3700590"/>
            <a:ext cx="1692453" cy="1482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Filter your 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documents by 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author, tag, 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publication, 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or keyword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2" animBg="1" advAuto="0"/>
      <p:bldP spid="210" grpId="1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The PDF Viewer</a:t>
            </a:r>
          </a:p>
        </p:txBody>
      </p:sp>
      <p:pic>
        <p:nvPicPr>
          <p:cNvPr id="221" name="image36.png" descr="Screenshot 2014-04-03 17.51.42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57200" y="1635707"/>
            <a:ext cx="7148591" cy="46845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Annotate and Highlight</a:t>
            </a:r>
          </a:p>
        </p:txBody>
      </p:sp>
      <p:pic>
        <p:nvPicPr>
          <p:cNvPr id="231" name="image38.png" descr="Screenshot 2014-03-12 16.09.59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57200" y="1657382"/>
            <a:ext cx="6956108" cy="4594450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Shape 232"/>
          <p:cNvSpPr/>
          <p:nvPr/>
        </p:nvSpPr>
        <p:spPr>
          <a:xfrm>
            <a:off x="986349" y="1417637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233" name="Shape 233"/>
          <p:cNvSpPr/>
          <p:nvPr/>
        </p:nvSpPr>
        <p:spPr>
          <a:xfrm flipH="1" flipV="1">
            <a:off x="3594096" y="3658734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234" name="Shape 234"/>
          <p:cNvSpPr/>
          <p:nvPr/>
        </p:nvSpPr>
        <p:spPr>
          <a:xfrm flipH="1" flipV="1">
            <a:off x="5445190" y="3321132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1" animBg="1" advAuto="0"/>
      <p:bldP spid="233" grpId="2" animBg="1" advAuto="0"/>
      <p:bldP spid="234" grpId="3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Install the Citation Plug-in</a:t>
            </a:r>
          </a:p>
        </p:txBody>
      </p:sp>
      <p:pic>
        <p:nvPicPr>
          <p:cNvPr id="250" name="image41.png" descr="Screenshot 2014-04-02 10.33.48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57200" y="1696215"/>
            <a:ext cx="8134757" cy="3025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age42.png" descr="Screenshot 2014-04-03 18.01.04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57200" y="5017498"/>
            <a:ext cx="2603500" cy="127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image43.png" descr="Screenshot 2014-04-03 18.02.13.pn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4132800" y="5183999"/>
            <a:ext cx="2592289" cy="8693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2700"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1E1E1D"/>
                </a:solidFill>
              </a:rPr>
              <a:t>The Citation Tool Bar Appears in Word Automatically</a:t>
            </a:r>
          </a:p>
        </p:txBody>
      </p:sp>
      <p:pic>
        <p:nvPicPr>
          <p:cNvPr id="257" name="image44.png" descr="Screenshot 2014-03-12 16.38.33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28000" y="1556791"/>
            <a:ext cx="7242048" cy="2360055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Shape 258"/>
          <p:cNvSpPr/>
          <p:nvPr/>
        </p:nvSpPr>
        <p:spPr>
          <a:xfrm rot="16200000">
            <a:off x="308573" y="2608726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pic>
        <p:nvPicPr>
          <p:cNvPr id="259" name="image45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743328" y="4262608"/>
            <a:ext cx="6235941" cy="2219789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hape 260"/>
          <p:cNvSpPr/>
          <p:nvPr/>
        </p:nvSpPr>
        <p:spPr>
          <a:xfrm>
            <a:off x="7316869" y="4130400"/>
            <a:ext cx="1048031" cy="9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Mac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Windows</a:t>
            </a:r>
          </a:p>
        </p:txBody>
      </p:sp>
      <p:sp>
        <p:nvSpPr>
          <p:cNvPr id="261" name="Shape 261"/>
          <p:cNvSpPr/>
          <p:nvPr/>
        </p:nvSpPr>
        <p:spPr>
          <a:xfrm rot="5400000" flipH="1">
            <a:off x="6999440" y="4704353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262" name="Shape 262"/>
          <p:cNvSpPr/>
          <p:nvPr/>
        </p:nvSpPr>
        <p:spPr>
          <a:xfrm rot="10800000" flipH="1">
            <a:off x="7019614" y="3816868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2" animBg="1" advAuto="0"/>
      <p:bldP spid="260" grpId="1" build="p" bldLvl="5" animBg="1" advAuto="0"/>
      <p:bldP spid="261" grpId="3" animBg="1" advAuto="0"/>
      <p:bldP spid="262" grpId="4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395536" y="1268760"/>
            <a:ext cx="7778751" cy="2716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sz="2700" dirty="0">
                <a:solidFill>
                  <a:srgbClr val="1E1E1E"/>
                </a:solidFill>
                <a:latin typeface="+mn-lt"/>
                <a:ea typeface="+mn-ea"/>
                <a:cs typeface="+mn-cs"/>
                <a:sym typeface="Helvetica Neue"/>
              </a:rPr>
              <a:t> What is Mendeley? </a:t>
            </a:r>
          </a:p>
          <a:p>
            <a:pPr lvl="0">
              <a:lnSpc>
                <a:spcPct val="200000"/>
              </a:lnSpc>
              <a:buClr>
                <a:srgbClr val="FFFFFF"/>
              </a:buClr>
              <a:buSzPct val="100000"/>
              <a:buFont typeface="Wingdings"/>
              <a:buChar char="▪"/>
              <a:defRPr>
                <a:solidFill>
                  <a:srgbClr val="000000"/>
                </a:solidFill>
              </a:defRPr>
            </a:pPr>
            <a:r>
              <a:rPr sz="2700" b="1" dirty="0">
                <a:solidFill>
                  <a:srgbClr val="1E1E1E"/>
                </a:solidFill>
                <a:latin typeface="+mn-lt"/>
                <a:ea typeface="+mn-ea"/>
                <a:cs typeface="+mn-cs"/>
                <a:sym typeface="Helvetica Neue"/>
              </a:rPr>
              <a:t>Organize</a:t>
            </a:r>
            <a:r>
              <a:rPr sz="2700" dirty="0">
                <a:solidFill>
                  <a:srgbClr val="1E1E1E"/>
                </a:solidFill>
                <a:latin typeface="+mn-lt"/>
                <a:ea typeface="+mn-ea"/>
                <a:cs typeface="+mn-cs"/>
                <a:sym typeface="Helvetica Neue"/>
              </a:rPr>
              <a:t> your documents + references</a:t>
            </a:r>
          </a:p>
          <a:p>
            <a:pPr lvl="0">
              <a:lnSpc>
                <a:spcPct val="150000"/>
              </a:lnSpc>
              <a:buClr>
                <a:srgbClr val="FFFFFF"/>
              </a:buClr>
              <a:buSzPct val="100000"/>
              <a:buFont typeface="Wingdings"/>
              <a:buChar char="▪"/>
              <a:defRPr>
                <a:solidFill>
                  <a:srgbClr val="000000"/>
                </a:solidFill>
              </a:defRPr>
            </a:pPr>
            <a:r>
              <a:rPr sz="2700" b="1" dirty="0">
                <a:solidFill>
                  <a:srgbClr val="1E1E1E"/>
                </a:solidFill>
                <a:latin typeface="+mn-lt"/>
                <a:ea typeface="+mn-ea"/>
                <a:cs typeface="+mn-cs"/>
                <a:sym typeface="Helvetica Neue"/>
              </a:rPr>
              <a:t>Collaborate</a:t>
            </a:r>
            <a:r>
              <a:rPr sz="2700" dirty="0">
                <a:solidFill>
                  <a:srgbClr val="1E1E1E"/>
                </a:solidFill>
                <a:latin typeface="+mn-lt"/>
                <a:ea typeface="+mn-ea"/>
                <a:cs typeface="+mn-cs"/>
                <a:sym typeface="Helvetica Neue"/>
              </a:rPr>
              <a:t> by joining + creating groups</a:t>
            </a:r>
          </a:p>
          <a:p>
            <a:pPr lvl="0">
              <a:lnSpc>
                <a:spcPct val="150000"/>
              </a:lnSpc>
              <a:buClr>
                <a:srgbClr val="FFFFFF"/>
              </a:buClr>
              <a:buSzPct val="100000"/>
              <a:buFont typeface="Wingdings"/>
              <a:buChar char="▪"/>
              <a:defRPr>
                <a:solidFill>
                  <a:srgbClr val="000000"/>
                </a:solidFill>
              </a:defRPr>
            </a:pPr>
            <a:r>
              <a:rPr sz="2700" b="1" dirty="0">
                <a:solidFill>
                  <a:srgbClr val="1E1E1E"/>
                </a:solidFill>
                <a:latin typeface="+mn-lt"/>
                <a:ea typeface="+mn-ea"/>
                <a:cs typeface="+mn-cs"/>
                <a:sym typeface="Helvetica Neue"/>
              </a:rPr>
              <a:t>Discover</a:t>
            </a:r>
            <a:r>
              <a:rPr sz="2700" dirty="0">
                <a:solidFill>
                  <a:srgbClr val="1E1E1E"/>
                </a:solidFill>
                <a:latin typeface="+mn-lt"/>
                <a:ea typeface="+mn-ea"/>
                <a:cs typeface="+mn-cs"/>
                <a:sym typeface="Helvetica Neue"/>
              </a:rPr>
              <a:t> statistics + recommendations </a:t>
            </a:r>
          </a:p>
        </p:txBody>
      </p:sp>
      <p:pic>
        <p:nvPicPr>
          <p:cNvPr id="66" name="image7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479770" y="4600957"/>
            <a:ext cx="2019467" cy="20194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Generate In-Text Citations in Word</a:t>
            </a:r>
          </a:p>
        </p:txBody>
      </p:sp>
      <p:pic>
        <p:nvPicPr>
          <p:cNvPr id="267" name="image46.png" descr="Screenshot 2014-03-12 16.41.46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57200" y="1626216"/>
            <a:ext cx="3447663" cy="16789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image47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57201" y="3592486"/>
            <a:ext cx="6649919" cy="10400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image48.png" descr="Screenshot 2014-03-12 16.47.24.pn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457200" y="4823059"/>
            <a:ext cx="3646883" cy="1605020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Shape 270"/>
          <p:cNvSpPr/>
          <p:nvPr/>
        </p:nvSpPr>
        <p:spPr>
          <a:xfrm rot="5400000" flipH="1">
            <a:off x="4499788" y="1678119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271" name="Shape 271"/>
          <p:cNvSpPr/>
          <p:nvPr/>
        </p:nvSpPr>
        <p:spPr>
          <a:xfrm>
            <a:off x="5055885" y="1626216"/>
            <a:ext cx="3740191" cy="1761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lvl="0" indent="-342900">
              <a:buSzPct val="100000"/>
              <a:buFont typeface="Helvetica Neue"/>
              <a:buAutoNum type="arabicPeriod"/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Click ‘Insert or Edit Citation’</a:t>
            </a:r>
          </a:p>
          <a:p>
            <a:pPr marL="342900" lvl="0" indent="-342900">
              <a:buSzPct val="100000"/>
              <a:buFont typeface="Helvetica Neue"/>
              <a:buAutoNum type="arabicPeriod"/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marL="342900" lvl="0" indent="-342900">
              <a:buSzPct val="100000"/>
              <a:buFont typeface="Helvetica Neue"/>
              <a:buAutoNum type="arabicPeriod"/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marL="342900" lvl="0" indent="-342900">
              <a:buSzPct val="100000"/>
              <a:buFont typeface="Helvetica Neue"/>
              <a:buAutoNum type="arabicPeriod" startAt="2"/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Search by author, title or year, or select a document from your Mendeley library</a:t>
            </a:r>
          </a:p>
        </p:txBody>
      </p:sp>
      <p:sp>
        <p:nvSpPr>
          <p:cNvPr id="272" name="Shape 272"/>
          <p:cNvSpPr/>
          <p:nvPr/>
        </p:nvSpPr>
        <p:spPr>
          <a:xfrm flipH="1">
            <a:off x="4519962" y="2727417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273" name="Shape 273"/>
          <p:cNvSpPr/>
          <p:nvPr/>
        </p:nvSpPr>
        <p:spPr>
          <a:xfrm>
            <a:off x="4479616" y="5054670"/>
            <a:ext cx="2627505" cy="1202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</a:rPr>
              <a:t>3. Select the article or book, and click ‘ok’ to automatically cite that text in Word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3" animBg="1" advAuto="0"/>
      <p:bldP spid="269" grpId="4" animBg="1" advAuto="0"/>
      <p:bldP spid="271" grpId="1" animBg="1" advAuto="0"/>
      <p:bldP spid="272" grpId="2" animBg="1" advAuto="0"/>
      <p:bldP spid="273" grpId="5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Inserting Your Bibliography</a:t>
            </a:r>
          </a:p>
        </p:txBody>
      </p:sp>
      <p:pic>
        <p:nvPicPr>
          <p:cNvPr id="278" name="image49.png" descr="Screenshot 2014-03-12 16.53.11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57200" y="1412875"/>
            <a:ext cx="6769100" cy="1727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image50.png" descr="Screenshot 2014-03-12 17.10.22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57200" y="3334311"/>
            <a:ext cx="6607175" cy="2732929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Shape 280"/>
          <p:cNvSpPr/>
          <p:nvPr/>
        </p:nvSpPr>
        <p:spPr>
          <a:xfrm>
            <a:off x="7366000" y="1837764"/>
            <a:ext cx="1673413" cy="3158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1. Click ‘Insert Bibliography’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2. Choose your style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>
              <a:solidFill>
                <a:srgbClr val="3C3C3B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C3C3B"/>
                </a:solidFill>
                <a:latin typeface="+mn-lt"/>
                <a:ea typeface="+mn-ea"/>
                <a:cs typeface="+mn-cs"/>
                <a:sym typeface="Helvetica Neue"/>
              </a:rPr>
              <a:t>3. Done!</a:t>
            </a:r>
          </a:p>
        </p:txBody>
      </p:sp>
      <p:sp>
        <p:nvSpPr>
          <p:cNvPr id="281" name="Shape 281"/>
          <p:cNvSpPr/>
          <p:nvPr/>
        </p:nvSpPr>
        <p:spPr>
          <a:xfrm rot="10800000" flipH="1">
            <a:off x="4218921" y="1993812"/>
            <a:ext cx="297257" cy="337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091"/>
                </a:moveTo>
                <a:lnTo>
                  <a:pt x="5400" y="12091"/>
                </a:lnTo>
                <a:lnTo>
                  <a:pt x="5400" y="0"/>
                </a:lnTo>
                <a:lnTo>
                  <a:pt x="16200" y="0"/>
                </a:lnTo>
                <a:lnTo>
                  <a:pt x="16200" y="12091"/>
                </a:lnTo>
                <a:lnTo>
                  <a:pt x="21600" y="12091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2" animBg="1" advAuto="0"/>
      <p:bldP spid="280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What is Mendeley?</a:t>
            </a:r>
          </a:p>
        </p:txBody>
      </p:sp>
      <p:pic>
        <p:nvPicPr>
          <p:cNvPr id="71" name="image8.png" descr="http://upload.wikimedia.org/wikipedia/commons/8/87/Google_Chrome_icon_(2011)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914399" y="2519211"/>
            <a:ext cx="619126" cy="617538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image9.png" descr="http://upload.wikimedia.org/wikipedia/en/6/61/Apple_Safari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7490883" y="2455711"/>
            <a:ext cx="714376" cy="714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73" name="image10.png" descr="http://people.mozilla.com/~faaborg/files/shiretoko/firefoxIcon/firefox-512.pn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6723991" y="2519211"/>
            <a:ext cx="641351" cy="641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image11.png" descr="MDLib.tiff"/>
          <p:cNvPicPr/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334963" y="3357562"/>
            <a:ext cx="3062287" cy="1897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image12.png" descr="MWLibrary.tif"/>
          <p:cNvPicPr/>
          <p:nvPr/>
        </p:nvPicPr>
        <p:blipFill>
          <a:blip r:embed="rId7" cstate="print">
            <a:extLst/>
          </a:blip>
          <a:stretch>
            <a:fillRect/>
          </a:stretch>
        </p:blipFill>
        <p:spPr>
          <a:xfrm>
            <a:off x="2893523" y="3647709"/>
            <a:ext cx="3062288" cy="2003426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/>
        </p:nvSpPr>
        <p:spPr>
          <a:xfrm>
            <a:off x="954087" y="5289672"/>
            <a:ext cx="2057401" cy="302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1E1E1D"/>
                </a:solidFill>
              </a:rPr>
              <a:t>Desktop </a:t>
            </a:r>
          </a:p>
        </p:txBody>
      </p:sp>
      <p:sp>
        <p:nvSpPr>
          <p:cNvPr id="77" name="Shape 77"/>
          <p:cNvSpPr/>
          <p:nvPr/>
        </p:nvSpPr>
        <p:spPr>
          <a:xfrm>
            <a:off x="3951287" y="5700712"/>
            <a:ext cx="1143001" cy="302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1E1E1D"/>
                </a:solidFill>
              </a:rPr>
              <a:t>Web </a:t>
            </a:r>
          </a:p>
        </p:txBody>
      </p:sp>
      <p:sp>
        <p:nvSpPr>
          <p:cNvPr id="78" name="Shape 78"/>
          <p:cNvSpPr/>
          <p:nvPr/>
        </p:nvSpPr>
        <p:spPr>
          <a:xfrm>
            <a:off x="6662738" y="3855792"/>
            <a:ext cx="1143001" cy="302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1E1E1D"/>
                </a:solidFill>
              </a:rPr>
              <a:t>Mobile </a:t>
            </a:r>
          </a:p>
        </p:txBody>
      </p:sp>
      <p:sp>
        <p:nvSpPr>
          <p:cNvPr id="79" name="Shape 79"/>
          <p:cNvSpPr/>
          <p:nvPr/>
        </p:nvSpPr>
        <p:spPr>
          <a:xfrm>
            <a:off x="444500" y="4457700"/>
            <a:ext cx="1143000" cy="389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1E1E1D"/>
                </a:solidFill>
              </a:rPr>
              <a:t> </a:t>
            </a:r>
          </a:p>
        </p:txBody>
      </p:sp>
      <p:pic>
        <p:nvPicPr>
          <p:cNvPr id="80" name="image13.png" descr="image7.png"/>
          <p:cNvPicPr/>
          <p:nvPr/>
        </p:nvPicPr>
        <p:blipFill>
          <a:blip r:embed="rId8" cstate="print">
            <a:extLst/>
          </a:blip>
          <a:stretch>
            <a:fillRect/>
          </a:stretch>
        </p:blipFill>
        <p:spPr>
          <a:xfrm>
            <a:off x="5365017" y="4336196"/>
            <a:ext cx="3060701" cy="2054226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image14.png"/>
          <p:cNvPicPr/>
          <p:nvPr/>
        </p:nvPicPr>
        <p:blipFill>
          <a:blip r:embed="rId9" cstate="print">
            <a:extLst/>
          </a:blip>
          <a:stretch>
            <a:fillRect/>
          </a:stretch>
        </p:blipFill>
        <p:spPr>
          <a:xfrm>
            <a:off x="5914399" y="1692759"/>
            <a:ext cx="619126" cy="619126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/>
        </p:nvSpPr>
        <p:spPr>
          <a:xfrm>
            <a:off x="457200" y="1573219"/>
            <a:ext cx="4572000" cy="1482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lvl="0" indent="-285750">
              <a:buClr>
                <a:srgbClr val="1E1E1D"/>
              </a:buClr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Free Academic Software</a:t>
            </a:r>
          </a:p>
          <a:p>
            <a:pPr marL="285750" lvl="0" indent="-285750">
              <a:buClr>
                <a:srgbClr val="1E1E1D"/>
              </a:buClr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>
              <a:solidFill>
                <a:srgbClr val="1E1E1D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marL="285750" lvl="0" indent="-285750">
              <a:buClr>
                <a:srgbClr val="1E1E1D"/>
              </a:buClr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Cross-Platform (Win/Mac/Linux)</a:t>
            </a:r>
          </a:p>
          <a:p>
            <a:pPr marL="285750" lvl="0" indent="-285750">
              <a:buClr>
                <a:srgbClr val="1E1E1D"/>
              </a:buClr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>
              <a:solidFill>
                <a:srgbClr val="1E1E1D"/>
              </a:solidFill>
              <a:latin typeface="+mn-lt"/>
              <a:ea typeface="+mn-ea"/>
              <a:cs typeface="+mn-cs"/>
              <a:sym typeface="Helvetica Neue"/>
            </a:endParaRPr>
          </a:p>
          <a:p>
            <a:pPr marL="285750" lvl="0" indent="-285750">
              <a:buClr>
                <a:srgbClr val="1E1E1D"/>
              </a:buClr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All Major Browsers</a:t>
            </a:r>
          </a:p>
        </p:txBody>
      </p:sp>
      <p:pic>
        <p:nvPicPr>
          <p:cNvPr id="83" name="image15.png"/>
          <p:cNvPicPr/>
          <p:nvPr/>
        </p:nvPicPr>
        <p:blipFill>
          <a:blip r:embed="rId10" cstate="print">
            <a:extLst/>
          </a:blip>
          <a:stretch>
            <a:fillRect/>
          </a:stretch>
        </p:blipFill>
        <p:spPr>
          <a:xfrm>
            <a:off x="7581092" y="1690645"/>
            <a:ext cx="533958" cy="621240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image16.png" descr="Apple-Logo-psd34240.png"/>
          <p:cNvPicPr/>
          <p:nvPr/>
        </p:nvPicPr>
        <p:blipFill>
          <a:blip r:embed="rId11" cstate="print">
            <a:extLst/>
          </a:blip>
          <a:stretch>
            <a:fillRect/>
          </a:stretch>
        </p:blipFill>
        <p:spPr>
          <a:xfrm>
            <a:off x="6760615" y="1651818"/>
            <a:ext cx="568106" cy="6970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18.png" descr="Screenshot 2014-03-11 14.35.37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102870" y="1574996"/>
            <a:ext cx="6938260" cy="4572042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Shape 9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Mendeley Desktop overview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Your library structure</a:t>
            </a:r>
          </a:p>
        </p:txBody>
      </p:sp>
      <p:pic>
        <p:nvPicPr>
          <p:cNvPr id="100" name="image18.png" descr="Screenshot 2014-03-11 14.35.37.png"/>
          <p:cNvPicPr/>
          <p:nvPr/>
        </p:nvPicPr>
        <p:blipFill>
          <a:blip r:embed="rId3" cstate="print">
            <a:alphaModFix amt="23000"/>
            <a:extLst/>
          </a:blip>
          <a:stretch>
            <a:fillRect/>
          </a:stretch>
        </p:blipFill>
        <p:spPr>
          <a:xfrm>
            <a:off x="1102870" y="1574996"/>
            <a:ext cx="6938260" cy="4572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" name="image18.png" descr="Screenshot 2014-03-11 14.35.37.png"/>
          <p:cNvPicPr/>
          <p:nvPr/>
        </p:nvPicPr>
        <p:blipFill>
          <a:blip r:embed="rId3" cstate="print">
            <a:extLst/>
          </a:blip>
          <a:srcRect r="80304"/>
          <a:stretch>
            <a:fillRect/>
          </a:stretch>
        </p:blipFill>
        <p:spPr>
          <a:xfrm>
            <a:off x="1102870" y="1574996"/>
            <a:ext cx="1366574" cy="4572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" name="image18.png" descr="Screenshot 2014-03-11 14.35.37.png"/>
          <p:cNvPicPr/>
          <p:nvPr/>
        </p:nvPicPr>
        <p:blipFill>
          <a:blip r:embed="rId3" cstate="print">
            <a:extLst/>
          </a:blip>
          <a:srcRect t="20860" r="80304" b="47040"/>
          <a:stretch>
            <a:fillRect/>
          </a:stretch>
        </p:blipFill>
        <p:spPr>
          <a:xfrm>
            <a:off x="1102870" y="2525890"/>
            <a:ext cx="1366574" cy="14675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Your references</a:t>
            </a:r>
          </a:p>
        </p:txBody>
      </p:sp>
      <p:pic>
        <p:nvPicPr>
          <p:cNvPr id="107" name="image18.png" descr="Screenshot 2014-03-11 14.35.37.png"/>
          <p:cNvPicPr/>
          <p:nvPr/>
        </p:nvPicPr>
        <p:blipFill>
          <a:blip r:embed="rId3" cstate="print">
            <a:alphaModFix amt="23000"/>
            <a:extLst/>
          </a:blip>
          <a:stretch>
            <a:fillRect/>
          </a:stretch>
        </p:blipFill>
        <p:spPr>
          <a:xfrm>
            <a:off x="1102870" y="1574996"/>
            <a:ext cx="6938260" cy="4572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image18.png" descr="Screenshot 2014-03-11 14.35.37.png"/>
          <p:cNvPicPr/>
          <p:nvPr/>
        </p:nvPicPr>
        <p:blipFill>
          <a:blip r:embed="rId3" cstate="print">
            <a:extLst/>
          </a:blip>
          <a:srcRect l="19900" r="34135"/>
          <a:stretch>
            <a:fillRect/>
          </a:stretch>
        </p:blipFill>
        <p:spPr>
          <a:xfrm>
            <a:off x="2483554" y="1574996"/>
            <a:ext cx="3189112" cy="45720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E"/>
                </a:solidFill>
              </a:rPr>
              <a:t>Document details</a:t>
            </a:r>
          </a:p>
        </p:txBody>
      </p:sp>
      <p:pic>
        <p:nvPicPr>
          <p:cNvPr id="113" name="image18.png" descr="Screenshot 2014-03-11 14.35.37.png"/>
          <p:cNvPicPr/>
          <p:nvPr/>
        </p:nvPicPr>
        <p:blipFill>
          <a:blip r:embed="rId3" cstate="print">
            <a:alphaModFix amt="23000"/>
            <a:extLst/>
          </a:blip>
          <a:stretch>
            <a:fillRect/>
          </a:stretch>
        </p:blipFill>
        <p:spPr>
          <a:xfrm>
            <a:off x="1102870" y="1574996"/>
            <a:ext cx="6938260" cy="4572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image18.png" descr="Screenshot 2014-03-11 14.35.37.png"/>
          <p:cNvPicPr/>
          <p:nvPr/>
        </p:nvPicPr>
        <p:blipFill>
          <a:blip r:embed="rId3" cstate="print">
            <a:extLst/>
          </a:blip>
          <a:srcRect l="66271"/>
          <a:stretch>
            <a:fillRect/>
          </a:stretch>
        </p:blipFill>
        <p:spPr>
          <a:xfrm>
            <a:off x="5700888" y="1574996"/>
            <a:ext cx="2340173" cy="45720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Adding Documents</a:t>
            </a:r>
          </a:p>
        </p:txBody>
      </p:sp>
      <p:pic>
        <p:nvPicPr>
          <p:cNvPr id="119" name="image19.png" descr="dragndrop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257942" y="1601562"/>
            <a:ext cx="6721704" cy="4428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20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3581999" y="3733200"/>
            <a:ext cx="3107767" cy="332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21.png" descr="imageedit_2_6960444830.pn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82707" y="3406737"/>
            <a:ext cx="1907466" cy="19074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E1E1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1E1E1D"/>
                </a:solidFill>
              </a:rPr>
              <a:t>Adding Documents</a:t>
            </a:r>
          </a:p>
        </p:txBody>
      </p:sp>
      <p:pic>
        <p:nvPicPr>
          <p:cNvPr id="126" name="image22.png" descr="Screenshot 2014-03-11 14.37.28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484438" y="2420938"/>
            <a:ext cx="6219826" cy="30448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22.png" descr="Screenshot 2014-03-11 14.37.28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484438" y="2420938"/>
            <a:ext cx="6219826" cy="3044826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Shape 128"/>
          <p:cNvSpPr/>
          <p:nvPr/>
        </p:nvSpPr>
        <p:spPr>
          <a:xfrm>
            <a:off x="528200" y="1630539"/>
            <a:ext cx="2597482" cy="643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Select a file or folder to 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add from your computer</a:t>
            </a:r>
          </a:p>
        </p:txBody>
      </p:sp>
      <p:sp>
        <p:nvSpPr>
          <p:cNvPr id="129" name="Shape 129"/>
          <p:cNvSpPr/>
          <p:nvPr/>
        </p:nvSpPr>
        <p:spPr>
          <a:xfrm>
            <a:off x="1860574" y="2954866"/>
            <a:ext cx="525464" cy="224871"/>
          </a:xfrm>
          <a:prstGeom prst="rightArrow">
            <a:avLst>
              <a:gd name="adj1" fmla="val 73009"/>
              <a:gd name="adj2" fmla="val 50085"/>
            </a:avLst>
          </a:prstGeom>
          <a:solidFill>
            <a:srgbClr val="919191"/>
          </a:solidFill>
          <a:ln w="25400">
            <a:solidFill>
              <a:srgbClr val="919191"/>
            </a:solidFill>
            <a:round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pP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179387" y="2898905"/>
            <a:ext cx="1649477" cy="364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</a:rPr>
              <a:t>Watch a folder </a:t>
            </a:r>
          </a:p>
        </p:txBody>
      </p:sp>
      <p:sp>
        <p:nvSpPr>
          <p:cNvPr id="131" name="Shape 131"/>
          <p:cNvSpPr/>
          <p:nvPr/>
        </p:nvSpPr>
        <p:spPr>
          <a:xfrm>
            <a:off x="723082" y="3851247"/>
            <a:ext cx="2206651" cy="6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Add references 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manually</a:t>
            </a:r>
          </a:p>
        </p:txBody>
      </p:sp>
      <p:sp>
        <p:nvSpPr>
          <p:cNvPr id="132" name="Shape 132"/>
          <p:cNvSpPr/>
          <p:nvPr/>
        </p:nvSpPr>
        <p:spPr>
          <a:xfrm>
            <a:off x="5747561" y="1094471"/>
            <a:ext cx="3270937" cy="6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Import your references from </a:t>
            </a:r>
          </a:p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rPr>
              <a:t>BibTex, Endnote, RIS or Zotero</a:t>
            </a:r>
          </a:p>
        </p:txBody>
      </p:sp>
      <p:sp>
        <p:nvSpPr>
          <p:cNvPr id="133" name="Shape 133"/>
          <p:cNvSpPr/>
          <p:nvPr/>
        </p:nvSpPr>
        <p:spPr>
          <a:xfrm>
            <a:off x="7053074" y="1782422"/>
            <a:ext cx="432373" cy="50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427"/>
                </a:moveTo>
                <a:lnTo>
                  <a:pt x="5400" y="12427"/>
                </a:lnTo>
                <a:lnTo>
                  <a:pt x="5400" y="0"/>
                </a:lnTo>
                <a:lnTo>
                  <a:pt x="16200" y="0"/>
                </a:lnTo>
                <a:lnTo>
                  <a:pt x="16200" y="12427"/>
                </a:lnTo>
                <a:lnTo>
                  <a:pt x="21600" y="12427"/>
                </a:lnTo>
                <a:lnTo>
                  <a:pt x="10800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</a:defRPr>
            </a:pPr>
            <a:endParaRPr/>
          </a:p>
        </p:txBody>
      </p:sp>
      <p:sp>
        <p:nvSpPr>
          <p:cNvPr id="134" name="Shape 134"/>
          <p:cNvSpPr/>
          <p:nvPr/>
        </p:nvSpPr>
        <p:spPr>
          <a:xfrm>
            <a:off x="1679474" y="3222069"/>
            <a:ext cx="706563" cy="5915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150"/>
                </a:lnTo>
                <a:cubicBezTo>
                  <a:pt x="0" y="6931"/>
                  <a:pt x="3542" y="2700"/>
                  <a:pt x="7911" y="2700"/>
                </a:cubicBezTo>
                <a:lnTo>
                  <a:pt x="17079" y="2700"/>
                </a:lnTo>
                <a:lnTo>
                  <a:pt x="17079" y="0"/>
                </a:lnTo>
                <a:lnTo>
                  <a:pt x="21600" y="5400"/>
                </a:lnTo>
                <a:lnTo>
                  <a:pt x="17079" y="10800"/>
                </a:lnTo>
                <a:lnTo>
                  <a:pt x="17079" y="8100"/>
                </a:lnTo>
                <a:lnTo>
                  <a:pt x="7911" y="8100"/>
                </a:lnTo>
                <a:cubicBezTo>
                  <a:pt x="6039" y="8100"/>
                  <a:pt x="4521" y="9913"/>
                  <a:pt x="4521" y="12150"/>
                </a:cubicBezTo>
                <a:lnTo>
                  <a:pt x="4521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pPr>
            <a:endParaRPr/>
          </a:p>
        </p:txBody>
      </p:sp>
      <p:sp>
        <p:nvSpPr>
          <p:cNvPr id="135" name="Shape 135"/>
          <p:cNvSpPr/>
          <p:nvPr/>
        </p:nvSpPr>
        <p:spPr>
          <a:xfrm flipV="1">
            <a:off x="1661930" y="2276869"/>
            <a:ext cx="706564" cy="5915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150"/>
                </a:lnTo>
                <a:cubicBezTo>
                  <a:pt x="0" y="6931"/>
                  <a:pt x="3542" y="2700"/>
                  <a:pt x="7911" y="2700"/>
                </a:cubicBezTo>
                <a:lnTo>
                  <a:pt x="17079" y="2700"/>
                </a:lnTo>
                <a:lnTo>
                  <a:pt x="17079" y="0"/>
                </a:lnTo>
                <a:lnTo>
                  <a:pt x="21600" y="5400"/>
                </a:lnTo>
                <a:lnTo>
                  <a:pt x="17079" y="10800"/>
                </a:lnTo>
                <a:lnTo>
                  <a:pt x="17079" y="8100"/>
                </a:lnTo>
                <a:lnTo>
                  <a:pt x="7911" y="8100"/>
                </a:lnTo>
                <a:cubicBezTo>
                  <a:pt x="6039" y="8100"/>
                  <a:pt x="4521" y="9913"/>
                  <a:pt x="4521" y="12150"/>
                </a:cubicBezTo>
                <a:lnTo>
                  <a:pt x="4521" y="21600"/>
                </a:lnTo>
                <a:close/>
              </a:path>
            </a:pathLst>
          </a:custGeom>
          <a:solidFill>
            <a:srgbClr val="919191"/>
          </a:solidFill>
          <a:ln>
            <a:solidFill>
              <a:srgbClr val="919191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1E1E1D"/>
                </a:solidFill>
                <a:latin typeface="+mn-lt"/>
                <a:ea typeface="+mn-ea"/>
                <a:cs typeface="+mn-cs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2" animBg="1" advAuto="0"/>
      <p:bldP spid="130" grpId="1" animBg="1" advAuto="0"/>
      <p:bldP spid="131" grpId="3" animBg="1" advAuto="0"/>
      <p:bldP spid="132" grpId="5" animBg="1" advAuto="0"/>
      <p:bldP spid="133" grpId="6" animBg="1" advAuto="0"/>
      <p:bldP spid="134" grpId="4" animBg="1" advAuto="0"/>
    </p:bld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3C3C3B"/>
      </a:dk1>
      <a:lt1>
        <a:srgbClr val="FFFFFF"/>
      </a:lt1>
      <a:dk2>
        <a:srgbClr val="A7A7A7"/>
      </a:dk2>
      <a:lt2>
        <a:srgbClr val="535353"/>
      </a:lt2>
      <a:accent1>
        <a:srgbClr val="791223"/>
      </a:accent1>
      <a:accent2>
        <a:srgbClr val="777877"/>
      </a:accent2>
      <a:accent3>
        <a:srgbClr val="C0C1BF"/>
      </a:accent3>
      <a:accent4>
        <a:srgbClr val="3C3C3B"/>
      </a:accent4>
      <a:accent5>
        <a:srgbClr val="6A141A"/>
      </a:accent5>
      <a:accent6>
        <a:srgbClr val="DF6421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791223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3C3C3B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9122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3C3C3B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91223"/>
      </a:accent1>
      <a:accent2>
        <a:srgbClr val="777877"/>
      </a:accent2>
      <a:accent3>
        <a:srgbClr val="C0C1BF"/>
      </a:accent3>
      <a:accent4>
        <a:srgbClr val="3C3C3B"/>
      </a:accent4>
      <a:accent5>
        <a:srgbClr val="6A141A"/>
      </a:accent5>
      <a:accent6>
        <a:srgbClr val="DF6421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791223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3C3C3B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9122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3C3C3B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586</Words>
  <Application>Microsoft Office PowerPoint</Application>
  <PresentationFormat>On-screen Show (4:3)</PresentationFormat>
  <Paragraphs>92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</vt:lpstr>
      <vt:lpstr>Introduction to Mendeley</vt:lpstr>
      <vt:lpstr>PowerPoint Presentation</vt:lpstr>
      <vt:lpstr>What is Mendeley?</vt:lpstr>
      <vt:lpstr>Mendeley Desktop overview</vt:lpstr>
      <vt:lpstr>Your library structure</vt:lpstr>
      <vt:lpstr>Your references</vt:lpstr>
      <vt:lpstr>Document details</vt:lpstr>
      <vt:lpstr>Adding Documents</vt:lpstr>
      <vt:lpstr>Adding Documents</vt:lpstr>
      <vt:lpstr>Document Details Lookup</vt:lpstr>
      <vt:lpstr>Web Importer Save research while browsing online</vt:lpstr>
      <vt:lpstr>Using the Web Importer</vt:lpstr>
      <vt:lpstr>Sync</vt:lpstr>
      <vt:lpstr>Manage Your Library</vt:lpstr>
      <vt:lpstr>Search Your Documents</vt:lpstr>
      <vt:lpstr>The PDF Viewer</vt:lpstr>
      <vt:lpstr>Annotate and Highlight</vt:lpstr>
      <vt:lpstr>Install the Citation Plug-in</vt:lpstr>
      <vt:lpstr>The Citation Tool Bar Appears in Word Automatically</vt:lpstr>
      <vt:lpstr>Generate In-Text Citations in Word</vt:lpstr>
      <vt:lpstr>Inserting Your 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Mendeley</dc:title>
  <dc:creator>Abbasi</dc:creator>
  <cp:lastModifiedBy>Dr. Asif</cp:lastModifiedBy>
  <cp:revision>5</cp:revision>
  <dcterms:modified xsi:type="dcterms:W3CDTF">2020-04-01T09:18:52Z</dcterms:modified>
</cp:coreProperties>
</file>